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26" d="100"/>
          <a:sy n="126" d="100"/>
        </p:scale>
        <p:origin x="-11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9AC0CF-5025-4F61-9735-C2A99A6D71F4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99F5E7-5646-467F-B019-A07ABDE14F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885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290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780291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1AF2206-4A8D-4EFF-BD08-4003A8365373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780292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780293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78714CD-F06A-468E-86CE-6A49BBE7F1F0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  <p:sp>
        <p:nvSpPr>
          <p:cNvPr id="78029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C66A99E6-9DAF-494F-9779-6CA4795C9025}" type="slidenum">
              <a:rPr lang="en-US" sz="1200"/>
              <a:pPr algn="r" eaLnBrk="1" hangingPunct="1"/>
              <a:t>1</a:t>
            </a:fld>
            <a:endParaRPr lang="en-US" sz="1200"/>
          </a:p>
        </p:txBody>
      </p:sp>
      <p:sp>
        <p:nvSpPr>
          <p:cNvPr id="7802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02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13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0A6AEC3-ECC8-48B4-B6CA-8B4C306ED676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  <p:sp>
        <p:nvSpPr>
          <p:cNvPr id="78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13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3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59A1E30-71E1-44D2-B4EB-C263D8E5351B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  <p:sp>
        <p:nvSpPr>
          <p:cNvPr id="78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23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36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619D983D-A2A3-4DD1-8592-6AE2749EEA29}" type="slidenum">
              <a:rPr lang="en-US" sz="1200"/>
              <a:pPr algn="r" eaLnBrk="1" hangingPunct="1"/>
              <a:t>4</a:t>
            </a:fld>
            <a:endParaRPr lang="en-US" sz="1200"/>
          </a:p>
        </p:txBody>
      </p:sp>
      <p:sp>
        <p:nvSpPr>
          <p:cNvPr id="783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33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4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8438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661397E0-5740-4185-AC6C-446F209D67D7}" type="slidenum">
              <a:rPr lang="en-US" sz="1200"/>
              <a:pPr algn="r" eaLnBrk="1" hangingPunct="1"/>
              <a:t>5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1223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906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2231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810000"/>
            <a:ext cx="7467600" cy="19812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88CB6FBA-30FA-4A5F-ADBD-B25E6F4C632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1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3AFB1CAE-1ACA-424A-A985-52F07DD45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016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CB6FBA-30FA-4A5F-ADBD-B25E6F4C632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FB1CAE-1ACA-424A-A985-52F07DD45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398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6046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6046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CB6FBA-30FA-4A5F-ADBD-B25E6F4C632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FB1CAE-1ACA-424A-A985-52F07DD45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3329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40386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CB6FBA-30FA-4A5F-ADBD-B25E6F4C632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FB1CAE-1ACA-424A-A985-52F07DD45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9516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724400"/>
          </a:xfrm>
        </p:spPr>
        <p:txBody>
          <a:bodyPr>
            <a:normAutofit/>
          </a:bodyPr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CB6FBA-30FA-4A5F-ADBD-B25E6F4C632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FB1CAE-1ACA-424A-A985-52F07DD45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243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CB6FBA-30FA-4A5F-ADBD-B25E6F4C632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FB1CAE-1ACA-424A-A985-52F07DD45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208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CB6FBA-30FA-4A5F-ADBD-B25E6F4C632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FB1CAE-1ACA-424A-A985-52F07DD45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222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CB6FBA-30FA-4A5F-ADBD-B25E6F4C632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FB1CAE-1ACA-424A-A985-52F07DD45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898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CB6FBA-30FA-4A5F-ADBD-B25E6F4C632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FB1CAE-1ACA-424A-A985-52F07DD45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880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CB6FBA-30FA-4A5F-ADBD-B25E6F4C632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FB1CAE-1ACA-424A-A985-52F07DD45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351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CB6FBA-30FA-4A5F-ADBD-B25E6F4C632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FB1CAE-1ACA-424A-A985-52F07DD45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858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CB6FBA-30FA-4A5F-ADBD-B25E6F4C632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FB1CAE-1ACA-424A-A985-52F07DD45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58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CB6FBA-30FA-4A5F-ADBD-B25E6F4C632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FB1CAE-1ACA-424A-A985-52F07DD45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454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58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58053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258054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25805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403975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88CB6FBA-30FA-4A5F-ADBD-B25E6F4C632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25805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0800"/>
            <a:ext cx="297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endParaRPr lang="en-US"/>
          </a:p>
        </p:txBody>
      </p:sp>
      <p:sp>
        <p:nvSpPr>
          <p:cNvPr id="25805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3AFB1CAE-1ACA-424A-A985-52F07DD45EFC}" type="slidenum">
              <a:rPr lang="en-US" smtClean="0"/>
              <a:t>‹#›</a:t>
            </a:fld>
            <a:endParaRPr lang="en-US"/>
          </a:p>
        </p:txBody>
      </p:sp>
      <p:sp>
        <p:nvSpPr>
          <p:cNvPr id="258060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0.wav"/><Relationship Id="rId1" Type="http://schemas.openxmlformats.org/officeDocument/2006/relationships/tags" Target="../tags/tag5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1.wav"/><Relationship Id="rId1" Type="http://schemas.openxmlformats.org/officeDocument/2006/relationships/tags" Target="../tags/tag6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2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3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4.wav"/><Relationship Id="rId1" Type="http://schemas.openxmlformats.org/officeDocument/2006/relationships/tags" Target="../tags/tag7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5.wav"/><Relationship Id="rId1" Type="http://schemas.openxmlformats.org/officeDocument/2006/relationships/tags" Target="../tags/tag8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6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7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8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9.wav"/><Relationship Id="rId1" Type="http://schemas.openxmlformats.org/officeDocument/2006/relationships/tags" Target="../tags/tag9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0.wav"/><Relationship Id="rId1" Type="http://schemas.openxmlformats.org/officeDocument/2006/relationships/tags" Target="../tags/tag10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6.wav"/><Relationship Id="rId1" Type="http://schemas.openxmlformats.org/officeDocument/2006/relationships/tags" Target="../tags/tag1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7.wav"/><Relationship Id="rId1" Type="http://schemas.openxmlformats.org/officeDocument/2006/relationships/tags" Target="../tags/tag2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8.wav"/><Relationship Id="rId1" Type="http://schemas.openxmlformats.org/officeDocument/2006/relationships/tags" Target="../tags/tag3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9.wav"/><Relationship Id="rId1" Type="http://schemas.openxmlformats.org/officeDocument/2006/relationships/tags" Target="../tags/tag4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Concluding the Interview</a:t>
            </a:r>
          </a:p>
        </p:txBody>
      </p:sp>
      <p:sp>
        <p:nvSpPr>
          <p:cNvPr id="39526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Pub 4012  Tabs 12</a:t>
            </a:r>
          </a:p>
        </p:txBody>
      </p:sp>
      <p:sp>
        <p:nvSpPr>
          <p:cNvPr id="395268" name="Text Box 5"/>
          <p:cNvSpPr txBox="1">
            <a:spLocks noChangeArrowheads="1"/>
          </p:cNvSpPr>
          <p:nvPr/>
        </p:nvSpPr>
        <p:spPr bwMode="auto">
          <a:xfrm>
            <a:off x="2971800" y="152400"/>
            <a:ext cx="586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/>
            <a:r>
              <a:rPr lang="en-US" sz="1400" dirty="0"/>
              <a:t>4491-32 Concluding the Interview v11.0 </a:t>
            </a:r>
            <a:r>
              <a:rPr lang="en-US" sz="1400" dirty="0" smtClean="0"/>
              <a:t>VO.pptx</a:t>
            </a:r>
            <a:endParaRPr lang="en-US" sz="1400" dirty="0"/>
          </a:p>
        </p:txBody>
      </p:sp>
      <p:sp>
        <p:nvSpPr>
          <p:cNvPr id="395269" name="Date Placeholder 6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395270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7A6401D-51F3-44B4-9009-1F557490306E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  <p:sp>
        <p:nvSpPr>
          <p:cNvPr id="395271" name="Footer Placeholder 8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3083" name="~PP13428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1781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3788199"/>
      </p:ext>
    </p:extLst>
  </p:cSld>
  <p:clrMapOvr>
    <a:masterClrMapping/>
  </p:clrMapOvr>
  <p:transition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08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8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REVIEW QUIZ #2, cont’d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dirty="0" smtClean="0"/>
              <a:t>Pub 4012: Tab G</a:t>
            </a:r>
          </a:p>
          <a:p>
            <a:pPr eaLnBrk="1" hangingPunct="1">
              <a:defRPr/>
            </a:pPr>
            <a:r>
              <a:rPr lang="en-US" dirty="0" smtClean="0"/>
              <a:t>Brenda paid a neighbor to care for Brian while she worked part-time.</a:t>
            </a:r>
          </a:p>
          <a:p>
            <a:pPr eaLnBrk="1" hangingPunct="1">
              <a:defRPr/>
            </a:pPr>
            <a:r>
              <a:rPr lang="en-US" dirty="0" smtClean="0"/>
              <a:t>Brenda’s annual income was $20,000.</a:t>
            </a:r>
          </a:p>
          <a:p>
            <a:pPr eaLnBrk="1" hangingPunct="1">
              <a:defRPr/>
            </a:pPr>
            <a:r>
              <a:rPr lang="en-US" dirty="0" smtClean="0"/>
              <a:t>Brian had income of $4,000.</a:t>
            </a:r>
          </a:p>
          <a:p>
            <a:pPr eaLnBrk="1" hangingPunct="1">
              <a:defRPr/>
            </a:pPr>
            <a:r>
              <a:rPr lang="en-US" dirty="0" smtClean="0"/>
              <a:t>Is Brenda eligible to claim Child and Dependent Care credit?</a:t>
            </a:r>
          </a:p>
          <a:p>
            <a:pPr eaLnBrk="1" hangingPunct="1">
              <a:defRPr/>
            </a:pP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YES</a:t>
            </a:r>
          </a:p>
        </p:txBody>
      </p:sp>
      <p:sp>
        <p:nvSpPr>
          <p:cNvPr id="40448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40448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8E9EE73-BAFE-4643-930F-00176010814E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smtClean="0"/>
          </a:p>
        </p:txBody>
      </p:sp>
      <p:sp>
        <p:nvSpPr>
          <p:cNvPr id="404486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3323" name="~PP13491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1331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39876972"/>
      </p:ext>
    </p:extLst>
  </p:cSld>
  <p:clrMapOvr>
    <a:masterClrMapping/>
  </p:clrMapOvr>
  <p:transition advTm="2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3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2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REVIEW QUIZ #2, cont’d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Pub 4012: Tab G</a:t>
            </a:r>
          </a:p>
          <a:p>
            <a:pPr eaLnBrk="1" hangingPunct="1"/>
            <a:r>
              <a:rPr lang="en-US" smtClean="0"/>
              <a:t>Is Brenda eligible for the Earned Income Credit?</a:t>
            </a:r>
          </a:p>
          <a:p>
            <a:pPr eaLnBrk="1" hangingPunct="1"/>
            <a:endParaRPr lang="en-US" smtClean="0"/>
          </a:p>
          <a:p>
            <a:pPr lvl="1" eaLnBrk="1" hangingPunct="1"/>
            <a:r>
              <a:rPr lang="en-US" smtClean="0"/>
              <a:t>YES</a:t>
            </a:r>
          </a:p>
        </p:txBody>
      </p:sp>
      <p:sp>
        <p:nvSpPr>
          <p:cNvPr id="40550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40550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1161ABE-CA2E-4742-90B7-2DFADC5FAB51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smtClean="0"/>
          </a:p>
        </p:txBody>
      </p:sp>
      <p:sp>
        <p:nvSpPr>
          <p:cNvPr id="405510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4346" name="~PP33491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353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66350270"/>
      </p:ext>
    </p:extLst>
  </p:cSld>
  <p:clrMapOvr>
    <a:masterClrMapping/>
  </p:clrMapOvr>
  <p:transition advTm="2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3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4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REVIEW QUIZ #3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dirty="0" smtClean="0"/>
              <a:t>Pub 4012: Tab B</a:t>
            </a:r>
          </a:p>
          <a:p>
            <a:pPr eaLnBrk="1" hangingPunct="1">
              <a:defRPr/>
            </a:pPr>
            <a:r>
              <a:rPr lang="en-US" dirty="0" smtClean="0"/>
              <a:t>Dick &amp; Kay, both single, lived together all year.  Their baby &amp; Kay’s  two sons, 10 and 15, lived with them.</a:t>
            </a:r>
          </a:p>
          <a:p>
            <a:pPr eaLnBrk="1" hangingPunct="1">
              <a:defRPr/>
            </a:pPr>
            <a:r>
              <a:rPr lang="en-US" dirty="0" smtClean="0"/>
              <a:t>Per Kay’s 2000 divorce decree, ex claims dependent exemption for older son.</a:t>
            </a:r>
          </a:p>
          <a:p>
            <a:pPr eaLnBrk="1" hangingPunct="1">
              <a:defRPr/>
            </a:pPr>
            <a:r>
              <a:rPr lang="en-US" dirty="0" smtClean="0"/>
              <a:t>Dick earned $28K, paid all rent/utilities and half the food.  Kay earned $10K</a:t>
            </a:r>
          </a:p>
          <a:p>
            <a:pPr eaLnBrk="1" hangingPunct="1">
              <a:defRPr/>
            </a:pPr>
            <a:r>
              <a:rPr lang="en-US" dirty="0" smtClean="0"/>
              <a:t>What filing status can Dick &amp; Kay each use?</a:t>
            </a:r>
          </a:p>
        </p:txBody>
      </p:sp>
      <p:sp>
        <p:nvSpPr>
          <p:cNvPr id="40653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40653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D63213C-8E14-4679-9388-9FC81729BB92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smtClean="0"/>
          </a:p>
        </p:txBody>
      </p:sp>
      <p:sp>
        <p:nvSpPr>
          <p:cNvPr id="406534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5370" name="~PP13506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1514.WAV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4230614"/>
      </p:ext>
    </p:extLst>
  </p:cSld>
  <p:clrMapOvr>
    <a:masterClrMapping/>
  </p:clrMapOvr>
  <p:transition advTm="4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3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70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REVIEW QUIZ #3 ANSWERS</a:t>
            </a:r>
          </a:p>
        </p:txBody>
      </p:sp>
      <p:sp>
        <p:nvSpPr>
          <p:cNvPr id="407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Dick</a:t>
            </a:r>
          </a:p>
          <a:p>
            <a:pPr lvl="1" eaLnBrk="1" hangingPunct="1"/>
            <a:r>
              <a:rPr lang="en-US" smtClean="0"/>
              <a:t>HEAD OF HOUSEHOLD or SINGLE</a:t>
            </a:r>
          </a:p>
          <a:p>
            <a:pPr lvl="1" eaLnBrk="1" hangingPunct="1"/>
            <a:endParaRPr lang="en-US" smtClean="0"/>
          </a:p>
          <a:p>
            <a:pPr eaLnBrk="1" hangingPunct="1"/>
            <a:r>
              <a:rPr lang="en-US" smtClean="0"/>
              <a:t>Kay</a:t>
            </a:r>
          </a:p>
          <a:p>
            <a:pPr lvl="1" eaLnBrk="1" hangingPunct="1"/>
            <a:r>
              <a:rPr lang="en-US" smtClean="0"/>
              <a:t>SINGLE</a:t>
            </a:r>
          </a:p>
        </p:txBody>
      </p:sp>
      <p:sp>
        <p:nvSpPr>
          <p:cNvPr id="40755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40755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64A821F-2C1E-4C79-9203-4B9A5ADA7EBB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smtClean="0"/>
          </a:p>
        </p:txBody>
      </p:sp>
      <p:sp>
        <p:nvSpPr>
          <p:cNvPr id="407558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6393" name="~PP23506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393.WAV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0303712"/>
      </p:ext>
    </p:extLst>
  </p:cSld>
  <p:clrMapOvr>
    <a:masterClrMapping/>
  </p:clrMapOvr>
  <p:transition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3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39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REVIEW QUIZ #3, cont’d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Pub 4012: Tab C</a:t>
            </a:r>
          </a:p>
          <a:p>
            <a:pPr eaLnBrk="1" hangingPunct="1"/>
            <a:r>
              <a:rPr lang="en-US" smtClean="0"/>
              <a:t>With Dick filing Head of Household and Kay filing Single, what dependents can each claim?</a:t>
            </a:r>
          </a:p>
          <a:p>
            <a:pPr lvl="1" eaLnBrk="1" hangingPunct="1"/>
            <a:r>
              <a:rPr lang="en-US" smtClean="0"/>
              <a:t>Dick:  BABY</a:t>
            </a:r>
          </a:p>
          <a:p>
            <a:pPr lvl="1" eaLnBrk="1" hangingPunct="1"/>
            <a:r>
              <a:rPr lang="en-US" smtClean="0"/>
              <a:t>Kay:   SON, 10  (since Kay must file, son can’t qualify for Dick)</a:t>
            </a:r>
          </a:p>
        </p:txBody>
      </p:sp>
      <p:sp>
        <p:nvSpPr>
          <p:cNvPr id="40858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40858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0DEF2F45-8A4D-4F5E-8C2F-A9DE12EDB409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 smtClean="0"/>
          </a:p>
        </p:txBody>
      </p:sp>
      <p:sp>
        <p:nvSpPr>
          <p:cNvPr id="408582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7417" name="~PP23522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2319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5388169"/>
      </p:ext>
    </p:extLst>
  </p:cSld>
  <p:clrMapOvr>
    <a:masterClrMapping/>
  </p:clrMapOvr>
  <p:transition advTm="5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74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417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REVIEW QUIZ #3, cont’d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Pub 4012: Tab G</a:t>
            </a:r>
          </a:p>
          <a:p>
            <a:pPr eaLnBrk="1" hangingPunct="1"/>
            <a:r>
              <a:rPr lang="en-US" smtClean="0"/>
              <a:t>On the days she worked, Kay paid son, 15, $100/mo to watch brother, 10, after school and ABC Daycare $800 for baby.</a:t>
            </a:r>
          </a:p>
          <a:p>
            <a:pPr eaLnBrk="1" hangingPunct="1"/>
            <a:r>
              <a:rPr lang="en-US" smtClean="0"/>
              <a:t>Who can claim child care credit?</a:t>
            </a:r>
          </a:p>
          <a:p>
            <a:pPr eaLnBrk="1" hangingPunct="1"/>
            <a:endParaRPr lang="en-US" smtClean="0"/>
          </a:p>
          <a:p>
            <a:pPr lvl="1" eaLnBrk="1" hangingPunct="1"/>
            <a:r>
              <a:rPr lang="en-US" smtClean="0"/>
              <a:t>NO-ONE</a:t>
            </a:r>
          </a:p>
          <a:p>
            <a:pPr lvl="2" eaLnBrk="1" hangingPunct="1"/>
            <a:r>
              <a:rPr lang="en-US" smtClean="0"/>
              <a:t>Baby not Kay’s dependent</a:t>
            </a:r>
          </a:p>
          <a:p>
            <a:pPr lvl="2" eaLnBrk="1" hangingPunct="1"/>
            <a:r>
              <a:rPr lang="en-US" smtClean="0"/>
              <a:t>Elder son, dependent of ex and &lt;19</a:t>
            </a:r>
          </a:p>
        </p:txBody>
      </p:sp>
      <p:sp>
        <p:nvSpPr>
          <p:cNvPr id="40960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40960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798B8E6-30A7-4BDE-9D46-91D11076BD4C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 smtClean="0"/>
          </a:p>
        </p:txBody>
      </p:sp>
      <p:sp>
        <p:nvSpPr>
          <p:cNvPr id="409606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8442" name="~PP13522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1506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48948796"/>
      </p:ext>
    </p:extLst>
  </p:cSld>
  <p:clrMapOvr>
    <a:masterClrMapping/>
  </p:clrMapOvr>
  <p:transition advTm="6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844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442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REVIEW QUIZ #4</a:t>
            </a:r>
          </a:p>
        </p:txBody>
      </p:sp>
      <p:sp>
        <p:nvSpPr>
          <p:cNvPr id="410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Pub 4012: Tab C</a:t>
            </a:r>
          </a:p>
          <a:p>
            <a:pPr eaLnBrk="1" hangingPunct="1"/>
            <a:r>
              <a:rPr lang="en-US" smtClean="0"/>
              <a:t>John lives with Mary and her two children.</a:t>
            </a:r>
          </a:p>
          <a:p>
            <a:pPr eaLnBrk="1" hangingPunct="1"/>
            <a:r>
              <a:rPr lang="en-US" smtClean="0"/>
              <a:t>John and Mary are not married and John is not the father of the two children.</a:t>
            </a:r>
          </a:p>
          <a:p>
            <a:pPr eaLnBrk="1" hangingPunct="1"/>
            <a:r>
              <a:rPr lang="en-US" smtClean="0"/>
              <a:t>John fully supports the household and the people in it, and has for three years.</a:t>
            </a:r>
          </a:p>
          <a:p>
            <a:pPr eaLnBrk="1" hangingPunct="1"/>
            <a:r>
              <a:rPr lang="en-US" smtClean="0"/>
              <a:t>Mary does not work and is not filing. </a:t>
            </a:r>
          </a:p>
          <a:p>
            <a:pPr eaLnBrk="1" hangingPunct="1"/>
            <a:r>
              <a:rPr lang="en-US" smtClean="0"/>
              <a:t>Who can John claim as dependents?</a:t>
            </a:r>
          </a:p>
        </p:txBody>
      </p:sp>
      <p:sp>
        <p:nvSpPr>
          <p:cNvPr id="41062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41062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49D56FD-E6C0-4CA9-A589-560855011AC2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 smtClean="0"/>
          </a:p>
        </p:txBody>
      </p:sp>
      <p:sp>
        <p:nvSpPr>
          <p:cNvPr id="410630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9466" name="~PP23522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647.WAV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5108849"/>
      </p:ext>
    </p:extLst>
  </p:cSld>
  <p:clrMapOvr>
    <a:masterClrMapping/>
  </p:clrMapOvr>
  <p:transition advTm="3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94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466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REVIEW QUIZ #4 ANSWER</a:t>
            </a:r>
          </a:p>
        </p:txBody>
      </p:sp>
      <p:sp>
        <p:nvSpPr>
          <p:cNvPr id="411651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MARY and the TWO CHILDREN</a:t>
            </a:r>
          </a:p>
          <a:p>
            <a:pPr lvl="1" eaLnBrk="1" hangingPunct="1"/>
            <a:r>
              <a:rPr lang="en-US" smtClean="0"/>
              <a:t>All are Qualifying Relative Dependents.</a:t>
            </a:r>
          </a:p>
          <a:p>
            <a:pPr lvl="1" eaLnBrk="1" hangingPunct="1"/>
            <a:r>
              <a:rPr lang="en-US" smtClean="0"/>
              <a:t>Mary is not claiming the children so they are not considered her qualifying children.</a:t>
            </a:r>
          </a:p>
          <a:p>
            <a:pPr lvl="1" eaLnBrk="1" hangingPunct="1"/>
            <a:r>
              <a:rPr lang="en-US" smtClean="0"/>
              <a:t>John’s AGI is higher than Mary’s.</a:t>
            </a:r>
          </a:p>
          <a:p>
            <a:pPr eaLnBrk="1" hangingPunct="1"/>
            <a:endParaRPr lang="en-US" smtClean="0"/>
          </a:p>
        </p:txBody>
      </p:sp>
      <p:sp>
        <p:nvSpPr>
          <p:cNvPr id="41165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41165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742A08D-4796-4162-AEC3-F26D5C23A040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 smtClean="0"/>
          </a:p>
        </p:txBody>
      </p:sp>
      <p:sp>
        <p:nvSpPr>
          <p:cNvPr id="411654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20490" name="~PP23537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010.WAV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8919179"/>
      </p:ext>
    </p:extLst>
  </p:cSld>
  <p:clrMapOvr>
    <a:masterClrMapping/>
  </p:clrMapOvr>
  <p:transition advTm="3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49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90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REVIEW QUIZ #4, cont’d</a:t>
            </a:r>
          </a:p>
        </p:txBody>
      </p:sp>
      <p:sp>
        <p:nvSpPr>
          <p:cNvPr id="41267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if Mary earns $3,300 and files for EIC?  Can John still claim the children as dependents?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NO</a:t>
            </a:r>
          </a:p>
          <a:p>
            <a:pPr lvl="1" eaLnBrk="1" hangingPunct="1"/>
            <a:r>
              <a:rPr lang="en-US" smtClean="0"/>
              <a:t>The two children would be qualifying  children of Mary’s</a:t>
            </a:r>
          </a:p>
          <a:p>
            <a:pPr lvl="1" eaLnBrk="1" hangingPunct="1"/>
            <a:r>
              <a:rPr lang="en-US" smtClean="0"/>
              <a:t>A Qualifying Child of Another Person cannot be claimed as a dependent</a:t>
            </a:r>
          </a:p>
          <a:p>
            <a:pPr eaLnBrk="1" hangingPunct="1"/>
            <a:endParaRPr lang="en-US" smtClean="0"/>
          </a:p>
        </p:txBody>
      </p:sp>
      <p:sp>
        <p:nvSpPr>
          <p:cNvPr id="41267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41267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EC516C1-1620-47D7-9416-632164B868CB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 smtClean="0"/>
          </a:p>
        </p:txBody>
      </p:sp>
      <p:sp>
        <p:nvSpPr>
          <p:cNvPr id="412678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21513" name="~PP13537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1606.WAV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3989890"/>
      </p:ext>
    </p:extLst>
  </p:cSld>
  <p:clrMapOvr>
    <a:masterClrMapping/>
  </p:clrMapOvr>
  <p:transition advTm="3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15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513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REVIEW QUIZ #4, cont’d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dirty="0" smtClean="0"/>
              <a:t>Pub 4012: Tab B</a:t>
            </a:r>
          </a:p>
          <a:p>
            <a:pPr eaLnBrk="1" hangingPunct="1">
              <a:defRPr/>
            </a:pPr>
            <a:r>
              <a:rPr lang="en-US" dirty="0" smtClean="0"/>
              <a:t>Can John file as Head of Household?</a:t>
            </a:r>
          </a:p>
          <a:p>
            <a:pPr eaLnBrk="1" hangingPunct="1">
              <a:defRPr/>
            </a:pP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NO!</a:t>
            </a:r>
          </a:p>
          <a:p>
            <a:pPr lvl="1" eaLnBrk="1" hangingPunct="1">
              <a:defRPr/>
            </a:pPr>
            <a:r>
              <a:rPr lang="en-US" dirty="0" smtClean="0"/>
              <a:t>Must maintain a home in which resides &gt;6 months with a Qualifying Child or a Qualifying Relative Dependent</a:t>
            </a:r>
          </a:p>
          <a:p>
            <a:pPr lvl="1" eaLnBrk="1" hangingPunct="1">
              <a:defRPr/>
            </a:pPr>
            <a:r>
              <a:rPr lang="en-US" dirty="0" smtClean="0"/>
              <a:t>Dependent must be a relative (not just because s/he resided the entire year with the taxpayer)</a:t>
            </a:r>
          </a:p>
        </p:txBody>
      </p:sp>
      <p:sp>
        <p:nvSpPr>
          <p:cNvPr id="41370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41370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82C5501-D284-4C53-8139-51B57402276E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 smtClean="0"/>
          </a:p>
        </p:txBody>
      </p:sp>
      <p:sp>
        <p:nvSpPr>
          <p:cNvPr id="413702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22539" name="~PP23553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2359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19540594"/>
      </p:ext>
    </p:extLst>
  </p:cSld>
  <p:clrMapOvr>
    <a:masterClrMapping/>
  </p:clrMapOvr>
  <p:transition advTm="4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253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539"/>
                </p:tgtEl>
              </p:cMediaNode>
            </p:audio>
          </p:childTnLst>
        </p:cTn>
      </p:par>
    </p:tnLst>
    <p:bldLst>
      <p:bldP spid="11264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PAPER WORK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en-US" dirty="0" smtClean="0"/>
              <a:t>Print return</a:t>
            </a:r>
          </a:p>
          <a:p>
            <a:pPr eaLnBrk="1" hangingPunct="1">
              <a:defRPr/>
            </a:pPr>
            <a:r>
              <a:rPr lang="en-US" dirty="0" smtClean="0"/>
              <a:t>Review return with taxpayer</a:t>
            </a:r>
          </a:p>
          <a:p>
            <a:pPr lvl="1" eaLnBrk="1" hangingPunct="1">
              <a:defRPr/>
            </a:pPr>
            <a:r>
              <a:rPr lang="en-US" dirty="0" smtClean="0"/>
              <a:t>Line-by-line 1040</a:t>
            </a:r>
          </a:p>
          <a:p>
            <a:pPr lvl="1" eaLnBrk="1" hangingPunct="1">
              <a:defRPr/>
            </a:pPr>
            <a:r>
              <a:rPr lang="en-US" dirty="0" smtClean="0"/>
              <a:t>Highlight any carryovers or “issues”</a:t>
            </a:r>
          </a:p>
          <a:p>
            <a:pPr eaLnBrk="1" hangingPunct="1">
              <a:defRPr/>
            </a:pPr>
            <a:r>
              <a:rPr lang="en-US" dirty="0" smtClean="0"/>
              <a:t>Assemble packet for taxpayer</a:t>
            </a:r>
          </a:p>
          <a:p>
            <a:pPr eaLnBrk="1" hangingPunct="1">
              <a:defRPr/>
            </a:pPr>
            <a:r>
              <a:rPr lang="en-US" dirty="0"/>
              <a:t>Form 8879 must be signed</a:t>
            </a:r>
          </a:p>
          <a:p>
            <a:pPr marL="935038" lvl="1" indent="-477838" eaLnBrk="1" hangingPunct="1">
              <a:defRPr/>
            </a:pPr>
            <a:r>
              <a:rPr lang="en-US" dirty="0"/>
              <a:t>If joint return, both taxpayers must sign</a:t>
            </a:r>
          </a:p>
          <a:p>
            <a:pPr marL="534988" indent="-477838" eaLnBrk="1" hangingPunct="1">
              <a:defRPr/>
            </a:pPr>
            <a:r>
              <a:rPr lang="en-US" dirty="0"/>
              <a:t>If need to send paper document to IRS (e.g. Power of Attorney, Form 8332, etc.) use form </a:t>
            </a:r>
            <a:r>
              <a:rPr lang="en-US" dirty="0" smtClean="0"/>
              <a:t>8453 (goes to ERO for transmittal to IRS)</a:t>
            </a:r>
            <a:endParaRPr lang="en-US" dirty="0"/>
          </a:p>
        </p:txBody>
      </p:sp>
      <p:sp>
        <p:nvSpPr>
          <p:cNvPr id="39629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39629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8FDD5AE-3CF3-41D1-8BAF-0107B6AF5128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  <p:sp>
        <p:nvSpPr>
          <p:cNvPr id="396294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8" name="~PP33444.WAV">
            <a:hlinkClick r:id="" action="ppaction://media"/>
          </p:cNvPr>
          <p:cNvPicPr>
            <a:picLocks noRot="1" noChangeAspect="1"/>
          </p:cNvPicPr>
          <p:nvPr>
            <a:wavAudioFile r:embed="rId1" name="~PP3559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631068"/>
      </p:ext>
    </p:extLst>
  </p:cSld>
  <p:clrMapOvr>
    <a:masterClrMapping/>
  </p:clrMapOvr>
  <p:transition advTm="4526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REVIEW QUIZ #5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Where is 1099-MISC, Box 7, Nonemployee compensation, reported?</a:t>
            </a:r>
          </a:p>
          <a:p>
            <a:pPr eaLnBrk="1" hangingPunct="1"/>
            <a:endParaRPr lang="en-US" smtClean="0"/>
          </a:p>
          <a:p>
            <a:pPr lvl="1" eaLnBrk="1" hangingPunct="1"/>
            <a:r>
              <a:rPr lang="en-US" smtClean="0"/>
              <a:t>Generally must report the income on Schedule C (or C-EZ, if preferred).  See Pub 17 Ch 12, Other Income, Nonemployee compensation, and Ch 1, Self-Employed Persons.  If reported incorrectly, need to contact employer.</a:t>
            </a:r>
          </a:p>
        </p:txBody>
      </p:sp>
      <p:sp>
        <p:nvSpPr>
          <p:cNvPr id="41472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41472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F6D500F-6AE2-4204-96A9-CF68AE88FFB2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US" smtClean="0"/>
          </a:p>
        </p:txBody>
      </p:sp>
      <p:sp>
        <p:nvSpPr>
          <p:cNvPr id="414726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23562" name="~PP33553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3959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97202144"/>
      </p:ext>
    </p:extLst>
  </p:cSld>
  <p:clrMapOvr>
    <a:masterClrMapping/>
  </p:clrMapOvr>
  <p:transition advTm="5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35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56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LAST WORD</a:t>
            </a:r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Explain what will happen next</a:t>
            </a:r>
          </a:p>
          <a:p>
            <a:pPr lvl="1" eaLnBrk="1" hangingPunct="1"/>
            <a:r>
              <a:rPr lang="en-US" smtClean="0"/>
              <a:t> Site responsibility</a:t>
            </a:r>
          </a:p>
          <a:p>
            <a:pPr lvl="1" eaLnBrk="1" hangingPunct="1"/>
            <a:r>
              <a:rPr lang="en-US" smtClean="0"/>
              <a:t> Taxpayer’s responsibility</a:t>
            </a:r>
          </a:p>
          <a:p>
            <a:pPr eaLnBrk="1" hangingPunct="1"/>
            <a:r>
              <a:rPr lang="en-US" smtClean="0"/>
              <a:t>Ask taxpayer if any questions</a:t>
            </a:r>
          </a:p>
          <a:p>
            <a:pPr eaLnBrk="1" hangingPunct="1"/>
            <a:r>
              <a:rPr lang="en-US" smtClean="0"/>
              <a:t>Remind should bring entire envelope next year; put 2011 docs in envelope as received</a:t>
            </a:r>
          </a:p>
          <a:p>
            <a:pPr eaLnBrk="1" hangingPunct="1"/>
            <a:r>
              <a:rPr lang="en-US" smtClean="0"/>
              <a:t>Ask taxpayer to thank site, tell friends</a:t>
            </a:r>
          </a:p>
          <a:p>
            <a:pPr eaLnBrk="1" hangingPunct="1"/>
            <a:r>
              <a:rPr lang="en-US" smtClean="0"/>
              <a:t>Thank taxpayer for coming</a:t>
            </a:r>
          </a:p>
        </p:txBody>
      </p:sp>
      <p:sp>
        <p:nvSpPr>
          <p:cNvPr id="39731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39731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B1CC416-919E-4E13-B57E-E11830CE9E8A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  <p:sp>
        <p:nvSpPr>
          <p:cNvPr id="397318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5128" name="~PP33444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437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3125980"/>
      </p:ext>
    </p:extLst>
  </p:cSld>
  <p:clrMapOvr>
    <a:masterClrMapping/>
  </p:clrMapOvr>
  <p:transition advTm="5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1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FINAL STEPS</a:t>
            </a:r>
          </a:p>
        </p:txBody>
      </p:sp>
      <p:sp>
        <p:nvSpPr>
          <p:cNvPr id="398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File site copies as per site policy</a:t>
            </a:r>
          </a:p>
          <a:p>
            <a:pPr eaLnBrk="1" hangingPunct="1"/>
            <a:r>
              <a:rPr lang="en-US" smtClean="0"/>
              <a:t>Complete site log or use other means, as directed by your Coordinator, to report your activity</a:t>
            </a:r>
          </a:p>
        </p:txBody>
      </p:sp>
      <p:sp>
        <p:nvSpPr>
          <p:cNvPr id="39834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39834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74F19D4-29DC-4CAB-A251-58A94C9FE0D5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/>
          </a:p>
        </p:txBody>
      </p:sp>
      <p:sp>
        <p:nvSpPr>
          <p:cNvPr id="398342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6153" name="~PP13444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1255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1889079"/>
      </p:ext>
    </p:extLst>
  </p:cSld>
  <p:clrMapOvr>
    <a:masterClrMapping/>
  </p:clrMapOvr>
  <p:transition advTm="2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1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5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POWER OF ATTORNEY (POA)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dirty="0" smtClean="0"/>
              <a:t>Required if other than TP signing return</a:t>
            </a:r>
          </a:p>
          <a:p>
            <a:pPr eaLnBrk="1" hangingPunct="1">
              <a:defRPr/>
            </a:pPr>
            <a:r>
              <a:rPr lang="en-US" dirty="0" smtClean="0"/>
              <a:t>Must include authority re tax returns</a:t>
            </a:r>
          </a:p>
          <a:p>
            <a:pPr eaLnBrk="1" hangingPunct="1">
              <a:defRPr/>
            </a:pPr>
            <a:r>
              <a:rPr lang="en-US" dirty="0" smtClean="0"/>
              <a:t>Normally does not survive death of TP</a:t>
            </a:r>
          </a:p>
          <a:p>
            <a:pPr eaLnBrk="1" hangingPunct="1">
              <a:defRPr/>
            </a:pPr>
            <a:r>
              <a:rPr lang="en-US" dirty="0" smtClean="0"/>
              <a:t>Click on Add Forms; select 2848 (POA)</a:t>
            </a:r>
          </a:p>
          <a:p>
            <a:pPr eaLnBrk="1" hangingPunct="1">
              <a:defRPr/>
            </a:pPr>
            <a:r>
              <a:rPr lang="en-US" dirty="0" smtClean="0"/>
              <a:t>Check box at top, “using this form” (will blue check Form 8453 to show 2848 attached)</a:t>
            </a:r>
          </a:p>
          <a:p>
            <a:pPr eaLnBrk="1" hangingPunct="1">
              <a:defRPr/>
            </a:pPr>
            <a:r>
              <a:rPr lang="en-US" dirty="0" smtClean="0"/>
              <a:t>Fill in red lines on 2848, Part II, Declaration </a:t>
            </a:r>
          </a:p>
          <a:p>
            <a:pPr eaLnBrk="1" hangingPunct="1">
              <a:defRPr/>
            </a:pPr>
            <a:r>
              <a:rPr lang="en-US" dirty="0" smtClean="0"/>
              <a:t>Copy of POA to be attached to 8453(s)</a:t>
            </a:r>
          </a:p>
        </p:txBody>
      </p:sp>
      <p:sp>
        <p:nvSpPr>
          <p:cNvPr id="39936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39936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BB143A8-1890-49FD-89C2-73D19D87F4BC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mtClean="0"/>
          </a:p>
        </p:txBody>
      </p:sp>
      <p:sp>
        <p:nvSpPr>
          <p:cNvPr id="399366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8" name="~PP23459.WAV">
            <a:hlinkClick r:id="" action="ppaction://media"/>
          </p:cNvPr>
          <p:cNvPicPr>
            <a:picLocks noRot="1" noChangeAspect="1"/>
          </p:cNvPicPr>
          <p:nvPr>
            <a:wavAudioFile r:embed="rId1" name="~PP2364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5167310"/>
      </p:ext>
    </p:extLst>
  </p:cSld>
  <p:clrMapOvr>
    <a:masterClrMapping/>
  </p:clrMapOvr>
  <p:transition advTm="602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REVIEW QUIZ #1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Pub 4012: Tab C</a:t>
            </a:r>
          </a:p>
          <a:p>
            <a:pPr eaLnBrk="1" hangingPunct="1"/>
            <a:r>
              <a:rPr lang="en-US" smtClean="0"/>
              <a:t>Frances has never married, but provided &gt;50% of the support for her elderly cousin, Rita, who had no gross income and who lived with Frances all year.</a:t>
            </a:r>
          </a:p>
          <a:p>
            <a:pPr eaLnBrk="1" hangingPunct="1"/>
            <a:r>
              <a:rPr lang="en-US" smtClean="0"/>
              <a:t>Can Frances claim Rita as a dependent?</a:t>
            </a:r>
          </a:p>
          <a:p>
            <a:pPr eaLnBrk="1" hangingPunct="1"/>
            <a:endParaRPr lang="en-US" smtClean="0"/>
          </a:p>
          <a:p>
            <a:pPr lvl="1" eaLnBrk="1" hangingPunct="1"/>
            <a:r>
              <a:rPr lang="en-US" smtClean="0"/>
              <a:t>YES as a Qualifying Relative Dependent</a:t>
            </a:r>
          </a:p>
        </p:txBody>
      </p:sp>
      <p:sp>
        <p:nvSpPr>
          <p:cNvPr id="40038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40038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6CAC54A-A1B2-4C98-A8B4-28A26372EE3E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mtClean="0"/>
          </a:p>
        </p:txBody>
      </p:sp>
      <p:sp>
        <p:nvSpPr>
          <p:cNvPr id="400390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9228" name="~PP83459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880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508661030"/>
      </p:ext>
    </p:extLst>
  </p:cSld>
  <p:clrMapOvr>
    <a:masterClrMapping/>
  </p:clrMapOvr>
  <p:transition advTm="9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2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2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REVIEW QUIZ #1, cont’d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Pub 4012: Tab B</a:t>
            </a:r>
          </a:p>
          <a:p>
            <a:pPr eaLnBrk="1" hangingPunct="1"/>
            <a:r>
              <a:rPr lang="en-US" smtClean="0"/>
              <a:t>What filing status is best for Frances?</a:t>
            </a:r>
          </a:p>
          <a:p>
            <a:pPr eaLnBrk="1" hangingPunct="1"/>
            <a:endParaRPr lang="en-US" smtClean="0"/>
          </a:p>
          <a:p>
            <a:pPr lvl="1" eaLnBrk="1" hangingPunct="1"/>
            <a:r>
              <a:rPr lang="en-US" smtClean="0"/>
              <a:t>SINGLE (cousins don’t count as a relative for Head of Household status)</a:t>
            </a:r>
          </a:p>
        </p:txBody>
      </p:sp>
      <p:sp>
        <p:nvSpPr>
          <p:cNvPr id="40141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40141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07D09DF-2A5D-403D-9939-07DF9396E430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smtClean="0"/>
          </a:p>
        </p:txBody>
      </p:sp>
      <p:sp>
        <p:nvSpPr>
          <p:cNvPr id="401414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0254" name="~PP63475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611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89455490"/>
      </p:ext>
    </p:extLst>
  </p:cSld>
  <p:clrMapOvr>
    <a:masterClrMapping/>
  </p:clrMapOvr>
  <p:transition advTm="3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2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5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REVIEW QUIZ #2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Pub 4012: Tab C</a:t>
            </a:r>
          </a:p>
          <a:p>
            <a:pPr eaLnBrk="1" hangingPunct="1"/>
            <a:r>
              <a:rPr lang="en-US" smtClean="0"/>
              <a:t>Brenda, 63, widowed 2001, owns home.</a:t>
            </a:r>
          </a:p>
          <a:p>
            <a:pPr eaLnBrk="1" hangingPunct="1"/>
            <a:r>
              <a:rPr lang="en-US" smtClean="0"/>
              <a:t>Her son, Brian, age 30 and permanently disabled, lived with her all year.</a:t>
            </a:r>
          </a:p>
          <a:p>
            <a:pPr eaLnBrk="1" hangingPunct="1"/>
            <a:r>
              <a:rPr lang="en-US" smtClean="0"/>
              <a:t>She provided over half his support.</a:t>
            </a:r>
          </a:p>
          <a:p>
            <a:pPr eaLnBrk="1" hangingPunct="1"/>
            <a:r>
              <a:rPr lang="en-US" smtClean="0"/>
              <a:t>Can Brenda claim Brian as a dependent?</a:t>
            </a:r>
          </a:p>
          <a:p>
            <a:pPr eaLnBrk="1" hangingPunct="1"/>
            <a:endParaRPr lang="en-US" smtClean="0"/>
          </a:p>
          <a:p>
            <a:pPr lvl="1" eaLnBrk="1" hangingPunct="1"/>
            <a:r>
              <a:rPr lang="en-US" smtClean="0"/>
              <a:t>YES</a:t>
            </a:r>
          </a:p>
        </p:txBody>
      </p:sp>
      <p:sp>
        <p:nvSpPr>
          <p:cNvPr id="40243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40243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53E90E2-480E-4B93-B888-B0D853CBB9CA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mtClean="0"/>
          </a:p>
        </p:txBody>
      </p:sp>
      <p:sp>
        <p:nvSpPr>
          <p:cNvPr id="402438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1273" name="~PP23475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238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97258461"/>
      </p:ext>
    </p:extLst>
  </p:cSld>
  <p:clrMapOvr>
    <a:masterClrMapping/>
  </p:clrMapOvr>
  <p:transition advTm="3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2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27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REVIEW QUIZ #2, cont’d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Pub 4012: Tab G</a:t>
            </a:r>
          </a:p>
          <a:p>
            <a:pPr eaLnBrk="1" hangingPunct="1"/>
            <a:r>
              <a:rPr lang="en-US" smtClean="0"/>
              <a:t>Is Brenda eligible to claim the child tax credit?</a:t>
            </a:r>
          </a:p>
          <a:p>
            <a:pPr eaLnBrk="1" hangingPunct="1"/>
            <a:endParaRPr lang="en-US" smtClean="0"/>
          </a:p>
          <a:p>
            <a:pPr lvl="1" eaLnBrk="1" hangingPunct="1"/>
            <a:r>
              <a:rPr lang="en-US" smtClean="0"/>
              <a:t>NO.  Brian is over 16</a:t>
            </a:r>
          </a:p>
        </p:txBody>
      </p:sp>
      <p:sp>
        <p:nvSpPr>
          <p:cNvPr id="40346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40346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6F88E19-5E7E-4E78-AC88-29FE94505680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smtClean="0"/>
          </a:p>
        </p:txBody>
      </p:sp>
      <p:sp>
        <p:nvSpPr>
          <p:cNvPr id="403462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2299" name="~PP53491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553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71967340"/>
      </p:ext>
    </p:extLst>
  </p:cSld>
  <p:clrMapOvr>
    <a:masterClrMapping/>
  </p:clrMapOvr>
  <p:transition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29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299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7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3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4.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2"/>
</p:tagLst>
</file>

<file path=ppt/theme/theme1.xml><?xml version="1.0" encoding="utf-8"?>
<a:theme xmlns:a="http://schemas.openxmlformats.org/drawingml/2006/main" name="NJ Template 06">
  <a:themeElements>
    <a:clrScheme name="NJ Template 06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NJ Template 06">
      <a:majorFont>
        <a:latin typeface="Calibri"/>
        <a:ea typeface="ＭＳ Ｐゴシック"/>
        <a:cs typeface="ＭＳ Ｐゴシック"/>
      </a:majorFont>
      <a:minorFont>
        <a:latin typeface="Calibri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lnDef>
  </a:objectDefaults>
  <a:extraClrSchemeLst>
    <a:extraClrScheme>
      <a:clrScheme name="NJ Template 06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4491 NJ</Template>
  <TotalTime>0</TotalTime>
  <Words>1151</Words>
  <Application>Microsoft Office PowerPoint</Application>
  <PresentationFormat>On-screen Show (4:3)</PresentationFormat>
  <Paragraphs>191</Paragraphs>
  <Slides>20</Slides>
  <Notes>5</Notes>
  <HiddenSlides>0</HiddenSlides>
  <MMClips>20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NJ Template 06</vt:lpstr>
      <vt:lpstr>Concluding the Interview</vt:lpstr>
      <vt:lpstr>PAPER WORK</vt:lpstr>
      <vt:lpstr>THE LAST WORD</vt:lpstr>
      <vt:lpstr>FINAL STEPS</vt:lpstr>
      <vt:lpstr>POWER OF ATTORNEY (POA)</vt:lpstr>
      <vt:lpstr>REVIEW QUIZ #1</vt:lpstr>
      <vt:lpstr>REVIEW QUIZ #1, cont’d</vt:lpstr>
      <vt:lpstr>REVIEW QUIZ #2</vt:lpstr>
      <vt:lpstr>REVIEW QUIZ #2, cont’d</vt:lpstr>
      <vt:lpstr>REVIEW QUIZ #2, cont’d</vt:lpstr>
      <vt:lpstr>REVIEW QUIZ #2, cont’d</vt:lpstr>
      <vt:lpstr>REVIEW QUIZ #3</vt:lpstr>
      <vt:lpstr>REVIEW QUIZ #3 ANSWERS</vt:lpstr>
      <vt:lpstr>REVIEW QUIZ #3, cont’d</vt:lpstr>
      <vt:lpstr>REVIEW QUIZ #3, cont’d</vt:lpstr>
      <vt:lpstr>REVIEW QUIZ #4</vt:lpstr>
      <vt:lpstr>REVIEW QUIZ #4 ANSWER</vt:lpstr>
      <vt:lpstr>REVIEW QUIZ #4, cont’d</vt:lpstr>
      <vt:lpstr>REVIEW QUIZ #4, cont’d</vt:lpstr>
      <vt:lpstr>REVIEW QUIZ #5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Concluding the Interview</dc:title>
  <dc:creator>HershAl</dc:creator>
  <cp:lastModifiedBy>HershAl</cp:lastModifiedBy>
  <cp:revision>2</cp:revision>
  <dcterms:created xsi:type="dcterms:W3CDTF">2012-01-07T00:34:47Z</dcterms:created>
  <dcterms:modified xsi:type="dcterms:W3CDTF">2012-01-07T00:34:49Z</dcterms:modified>
</cp:coreProperties>
</file>